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01" r:id="rId3"/>
    <p:sldId id="302" r:id="rId4"/>
    <p:sldId id="267" r:id="rId5"/>
    <p:sldId id="303" r:id="rId6"/>
    <p:sldId id="272" r:id="rId7"/>
    <p:sldId id="304" r:id="rId8"/>
    <p:sldId id="281" r:id="rId9"/>
    <p:sldId id="305" r:id="rId10"/>
    <p:sldId id="264" r:id="rId11"/>
    <p:sldId id="265" r:id="rId12"/>
    <p:sldId id="266" r:id="rId13"/>
    <p:sldId id="273" r:id="rId14"/>
    <p:sldId id="306" r:id="rId15"/>
    <p:sldId id="275" r:id="rId16"/>
    <p:sldId id="307" r:id="rId17"/>
    <p:sldId id="287" r:id="rId18"/>
    <p:sldId id="308" r:id="rId19"/>
    <p:sldId id="315" r:id="rId20"/>
    <p:sldId id="309" r:id="rId21"/>
    <p:sldId id="316" r:id="rId22"/>
    <p:sldId id="310" r:id="rId23"/>
    <p:sldId id="311" r:id="rId24"/>
    <p:sldId id="312" r:id="rId25"/>
    <p:sldId id="313" r:id="rId26"/>
    <p:sldId id="288" r:id="rId27"/>
    <p:sldId id="317" r:id="rId28"/>
    <p:sldId id="318" r:id="rId29"/>
    <p:sldId id="290" r:id="rId30"/>
    <p:sldId id="292" r:id="rId31"/>
    <p:sldId id="293" r:id="rId32"/>
    <p:sldId id="294" r:id="rId33"/>
    <p:sldId id="295" r:id="rId34"/>
    <p:sldId id="296" r:id="rId35"/>
    <p:sldId id="320" r:id="rId36"/>
    <p:sldId id="284" r:id="rId37"/>
    <p:sldId id="319" r:id="rId38"/>
    <p:sldId id="326" r:id="rId39"/>
    <p:sldId id="321" r:id="rId40"/>
    <p:sldId id="323" r:id="rId41"/>
    <p:sldId id="328" r:id="rId42"/>
    <p:sldId id="282" r:id="rId43"/>
    <p:sldId id="32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40CF-8E86-4EE3-A30D-456110BBB369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7691-CAD3-4E03-B046-D3A30519D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1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45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0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4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7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4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0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77ED-C9AC-4E07-ADDC-699525BCFB8B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893" y="3021539"/>
            <a:ext cx="7772400" cy="1470025"/>
          </a:xfrm>
        </p:spPr>
        <p:txBody>
          <a:bodyPr/>
          <a:lstStyle/>
          <a:p>
            <a:r>
              <a:rPr lang="de-DE" altLang="en-US" sz="2800" dirty="0"/>
              <a:t>Søren Wichmann</a:t>
            </a:r>
            <a:br>
              <a:rPr lang="de-DE" altLang="en-US" sz="2800" dirty="0"/>
            </a:br>
            <a:r>
              <a:rPr lang="de-DE" altLang="en-US" sz="2000" dirty="0"/>
              <a:t>Leiden University </a:t>
            </a:r>
            <a:r>
              <a:rPr lang="de-DE" altLang="en-US" sz="2000" dirty="0" err="1"/>
              <a:t>Centre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for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Linguistics</a:t>
            </a:r>
            <a:endParaRPr lang="en-US" altLang="en-US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780" y="1143000"/>
            <a:ext cx="8435280" cy="1349896"/>
          </a:xfrm>
        </p:spPr>
        <p:txBody>
          <a:bodyPr>
            <a:normAutofit/>
          </a:bodyPr>
          <a:lstStyle/>
          <a:p>
            <a:r>
              <a:rPr lang="en-US" altLang="en-US" sz="4300" b="1" dirty="0">
                <a:solidFill>
                  <a:srgbClr val="0070C0"/>
                </a:solidFill>
              </a:rPr>
              <a:t>Correlating languages and genes</a:t>
            </a:r>
            <a:endParaRPr lang="en-US" altLang="en-US" sz="3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http://beeldbank.leidenuniv.nl/index/parseimage/id/FT143299/thumbed/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4" y="3055501"/>
            <a:ext cx="1493116" cy="14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563E31-A7D0-4BD5-9707-C5FD93EB6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13" y="3144656"/>
            <a:ext cx="1296144" cy="129614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AFEA9F-2F03-4656-AC66-A9EEDE456649}"/>
              </a:ext>
            </a:extLst>
          </p:cNvPr>
          <p:cNvSpPr txBox="1"/>
          <p:nvPr/>
        </p:nvSpPr>
        <p:spPr>
          <a:xfrm>
            <a:off x="1835696" y="486916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2018-06-28</a:t>
            </a:r>
          </a:p>
        </p:txBody>
      </p:sp>
    </p:spTree>
    <p:extLst>
      <p:ext uri="{BB962C8B-B14F-4D97-AF65-F5344CB8AC3E}">
        <p14:creationId xmlns:p14="http://schemas.microsoft.com/office/powerpoint/2010/main" val="296242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" y="1265543"/>
            <a:ext cx="9135324" cy="481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0175" y="491840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8284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5" y="990600"/>
            <a:ext cx="6313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 of Belle and </a:t>
            </a:r>
            <a:r>
              <a:rPr lang="en-US" sz="3200" dirty="0" err="1"/>
              <a:t>Barbujani</a:t>
            </a:r>
            <a:r>
              <a:rPr lang="en-US" sz="3200" dirty="0"/>
              <a:t> (2007)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38450"/>
            <a:ext cx="8991600" cy="21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37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68"/>
            <a:ext cx="8229600" cy="1143000"/>
          </a:xfrm>
        </p:spPr>
        <p:txBody>
          <a:bodyPr/>
          <a:lstStyle/>
          <a:p>
            <a:r>
              <a:rPr lang="en-US" dirty="0"/>
              <a:t>Our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6179" y="5971310"/>
            <a:ext cx="444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Map of current population-language matches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543050"/>
            <a:ext cx="7553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/>
          <p:nvPr/>
        </p:nvSpPr>
        <p:spPr>
          <a:xfrm>
            <a:off x="489500" y="1005235"/>
            <a:ext cx="8066141" cy="20550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have the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beginnings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of a large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worldwide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dataset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far</a:t>
            </a:r>
          </a:p>
          <a:p>
            <a:pPr>
              <a:defRPr sz="1800"/>
            </a:pPr>
            <a:endParaRPr lang="fr-FR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mtDNA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:                              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=262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Y-chromosome:                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=152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ASJP: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=320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Intersection all three:       Npop =47</a:t>
            </a:r>
          </a:p>
          <a:p>
            <a:pPr>
              <a:defRPr sz="1800"/>
            </a:pPr>
            <a:endParaRPr lang="fr-FR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863175"/>
            <a:ext cx="4748380" cy="379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16" y="2878415"/>
            <a:ext cx="4748784" cy="37990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95400" y="3352800"/>
            <a:ext cx="1600200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869400">
            <a:off x="1453134" y="4686129"/>
            <a:ext cx="800100" cy="16540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4472" y="4343400"/>
            <a:ext cx="956870" cy="125380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189744">
            <a:off x="6036188" y="4224000"/>
            <a:ext cx="1111632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189744">
            <a:off x="6669892" y="3924088"/>
            <a:ext cx="907256" cy="163855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189744">
            <a:off x="7062222" y="3765498"/>
            <a:ext cx="800100" cy="124524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83877" y="3346522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5369301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421" y="3750931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574634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4866" y="5616365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5209" y="3654299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245217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Linguistic distance measures based on average twice-normalized </a:t>
            </a:r>
            <a:r>
              <a:rPr lang="en-US" dirty="0" err="1"/>
              <a:t>Levenshtein</a:t>
            </a:r>
            <a:r>
              <a:rPr lang="en-US" dirty="0"/>
              <a:t> distances, more precisely so-called LDND (Wichmann et al 2010) from 40-item word lists from the database of the Automated Similarity Judgment Program.</a:t>
            </a:r>
          </a:p>
          <a:p>
            <a:r>
              <a:rPr lang="en-US" dirty="0"/>
              <a:t>Geographical distances measured as the crow flies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373029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/>
          <p:nvPr/>
        </p:nvSpPr>
        <p:spPr>
          <a:xfrm>
            <a:off x="489500" y="921776"/>
            <a:ext cx="8066141" cy="12096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explain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2.3% of the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female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4.8% of the male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Geographical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explain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both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male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female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equally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or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better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than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do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distances.</a:t>
            </a:r>
          </a:p>
        </p:txBody>
      </p:sp>
      <p:sp>
        <p:nvSpPr>
          <p:cNvPr id="5" name="TextBox 9"/>
          <p:cNvSpPr/>
          <p:nvPr/>
        </p:nvSpPr>
        <p:spPr>
          <a:xfrm>
            <a:off x="489500" y="5267180"/>
            <a:ext cx="8066141" cy="9278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These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analyses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bring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only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weak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support for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previously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reported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findings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between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data.</a:t>
            </a:r>
          </a:p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Moreover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simple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tests are not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really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warranted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42998" y="2209799"/>
          <a:ext cx="6096004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Mantel tests </a:t>
                      </a:r>
                    </a:p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(1000 iterations)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Npop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Language-</a:t>
                      </a:r>
                      <a:r>
                        <a:rPr lang="en-US" sz="1800" u="none" strike="noStrike" dirty="0" err="1">
                          <a:effectLst/>
                        </a:rPr>
                        <a:t>mtDNA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Language-NRY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</a:t>
                      </a:r>
                      <a:r>
                        <a:rPr lang="en-US" sz="1800" u="none" strike="noStrike" dirty="0" err="1">
                          <a:effectLst/>
                        </a:rPr>
                        <a:t>mtDNA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Geography-NRY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Geography-Language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for Mantel tests</a:t>
            </a:r>
          </a:p>
        </p:txBody>
      </p:sp>
    </p:spTree>
    <p:extLst>
      <p:ext uri="{BB962C8B-B14F-4D97-AF65-F5344CB8AC3E}">
        <p14:creationId xmlns:p14="http://schemas.microsoft.com/office/powerpoint/2010/main" val="305126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Approaching the outliers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What could combinations of extreme values of mtDNA, y-chromosome and linguistic distances suggest in terms of linguistic history?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1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possibilities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7620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5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Traditional approaches to the comparison of languages and genes using trees</a:t>
            </a:r>
          </a:p>
          <a:p>
            <a:r>
              <a:rPr lang="en-US" dirty="0"/>
              <a:t>A different approach using distances</a:t>
            </a:r>
          </a:p>
          <a:p>
            <a:r>
              <a:rPr lang="en-US" dirty="0"/>
              <a:t>Why correlation analyses are uninteresting</a:t>
            </a:r>
          </a:p>
          <a:p>
            <a:r>
              <a:rPr lang="en-US" dirty="0" err="1"/>
              <a:t>mtDNA</a:t>
            </a:r>
            <a:r>
              <a:rPr lang="en-US" dirty="0"/>
              <a:t>, y chromosome, and linguistic distances: theoretically possible combinations and what they would suggest</a:t>
            </a:r>
          </a:p>
          <a:p>
            <a:r>
              <a:rPr lang="en-US" dirty="0" err="1"/>
              <a:t>mtDNA</a:t>
            </a:r>
            <a:r>
              <a:rPr lang="en-US" dirty="0"/>
              <a:t>, y chromosome, and linguistic distances: attested combinations and what they suggest</a:t>
            </a:r>
          </a:p>
          <a:p>
            <a:r>
              <a:rPr lang="de-DE" dirty="0"/>
              <a:t>Examples</a:t>
            </a:r>
          </a:p>
          <a:p>
            <a:r>
              <a:rPr lang="de-DE" dirty="0"/>
              <a:t>Discussion and questions for future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6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281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2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Elbow Connector 18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7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Elbow Connector 18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4693582" y="3638875"/>
            <a:ext cx="1146518" cy="828367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55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data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0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32000" y="2164675"/>
            <a:ext cx="4748380" cy="3799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3327400" y="2654300"/>
            <a:ext cx="1600200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869400">
            <a:off x="3485134" y="3987629"/>
            <a:ext cx="800100" cy="16540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6472" y="3644900"/>
            <a:ext cx="956870" cy="125380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5877" y="2648022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5000" y="504784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6866" y="4917865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7319" y="673100"/>
            <a:ext cx="455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A parenthesis explaining why there</a:t>
            </a:r>
          </a:p>
          <a:p>
            <a:pPr algn="ctr"/>
            <a:r>
              <a:rPr lang="de-DE" sz="2400" dirty="0"/>
              <a:t>are three DNA distance clouds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526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Putting back the ‚situation labels‘</a:t>
            </a:r>
            <a:br>
              <a:rPr lang="de-DE" dirty="0"/>
            </a:br>
            <a:r>
              <a:rPr lang="de-DE" dirty="0"/>
              <a:t>back on the graph...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Elbow Connector 23"/>
          <p:cNvCxnSpPr>
            <a:stCxn id="9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4751607" y="3703090"/>
            <a:ext cx="1146518" cy="699936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2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Caveats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Linguistic and genetic distances</a:t>
            </a:r>
            <a:r>
              <a:rPr lang="en-US" dirty="0"/>
              <a:t>: assigning languages to genetic groups is error-</a:t>
            </a:r>
            <a:r>
              <a:rPr lang="en-US" dirty="0" err="1"/>
              <a:t>pronesince</a:t>
            </a:r>
            <a:r>
              <a:rPr lang="en-US" dirty="0"/>
              <a:t> genetics reports rarely are clear about the languages of populations sample.</a:t>
            </a:r>
          </a:p>
          <a:p>
            <a:r>
              <a:rPr lang="en-US" i="1" dirty="0"/>
              <a:t>Linguistic, </a:t>
            </a:r>
            <a:r>
              <a:rPr lang="en-US" i="1" dirty="0" err="1"/>
              <a:t>mtDNA</a:t>
            </a:r>
            <a:r>
              <a:rPr lang="en-US" i="1" dirty="0"/>
              <a:t> and </a:t>
            </a:r>
            <a:r>
              <a:rPr lang="en-US" i="1" dirty="0" err="1"/>
              <a:t>y-chromosome</a:t>
            </a:r>
            <a:r>
              <a:rPr lang="en-US" i="1" dirty="0"/>
              <a:t> distances</a:t>
            </a:r>
            <a:r>
              <a:rPr lang="en-US" dirty="0"/>
              <a:t> were available for only 47 groups (but more are available for respectively language/</a:t>
            </a:r>
            <a:r>
              <a:rPr lang="en-US" dirty="0" err="1"/>
              <a:t>mtDNA</a:t>
            </a:r>
            <a:r>
              <a:rPr lang="en-US" dirty="0"/>
              <a:t> and language/y chromosome pairs)</a:t>
            </a:r>
          </a:p>
          <a:p>
            <a:r>
              <a:rPr lang="en-US" dirty="0"/>
              <a:t>Everything done here in this talk is strictly exploratory and would have to be gone over again before exposure to a wider audience.</a:t>
            </a:r>
          </a:p>
        </p:txBody>
      </p:sp>
    </p:spTree>
    <p:extLst>
      <p:ext uri="{BB962C8B-B14F-4D97-AF65-F5344CB8AC3E}">
        <p14:creationId xmlns:p14="http://schemas.microsoft.com/office/powerpoint/2010/main" val="26338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Elbow Connector 23"/>
          <p:cNvCxnSpPr>
            <a:stCxn id="9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Elbow Connector 27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V="1">
            <a:off x="4751607" y="3703090"/>
            <a:ext cx="1146518" cy="699936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3313" y="212634"/>
            <a:ext cx="266547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sz="2800" dirty="0"/>
              <a:t>Unattested cases</a:t>
            </a:r>
          </a:p>
        </p:txBody>
      </p:sp>
    </p:spTree>
    <p:extLst>
      <p:ext uri="{BB962C8B-B14F-4D97-AF65-F5344CB8AC3E}">
        <p14:creationId xmlns:p14="http://schemas.microsoft.com/office/powerpoint/2010/main" val="109909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3313" y="85634"/>
            <a:ext cx="2665473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Unattested cases</a:t>
            </a:r>
          </a:p>
          <a:p>
            <a:pPr algn="ctr"/>
            <a:r>
              <a:rPr lang="en-GB" sz="2800" dirty="0"/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247720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05434" y="85634"/>
            <a:ext cx="2161233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Uninteresting</a:t>
            </a:r>
          </a:p>
          <a:p>
            <a:pPr algn="ctr"/>
            <a:r>
              <a:rPr lang="en-GB" sz="2800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216088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3293" y="85634"/>
            <a:ext cx="2345515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Uninteresting</a:t>
            </a:r>
          </a:p>
          <a:p>
            <a:pPr algn="ctr"/>
            <a:r>
              <a:rPr lang="en-GB" sz="2800" dirty="0"/>
              <a:t>cases removed</a:t>
            </a:r>
          </a:p>
        </p:txBody>
      </p:sp>
    </p:spTree>
    <p:extLst>
      <p:ext uri="{BB962C8B-B14F-4D97-AF65-F5344CB8AC3E}">
        <p14:creationId xmlns:p14="http://schemas.microsoft.com/office/powerpoint/2010/main" val="125549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18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Directed female floaters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1647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Undirected </a:t>
            </a:r>
          </a:p>
          <a:p>
            <a:r>
              <a:rPr lang="en-GB" sz="2400" dirty="0"/>
              <a:t>female </a:t>
            </a:r>
          </a:p>
          <a:p>
            <a:r>
              <a:rPr lang="en-GB" sz="2400" dirty="0"/>
              <a:t>floaters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77126" y="1777999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All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7125" y="1731665"/>
            <a:ext cx="1178087" cy="554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166610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3"/>
            <a:ext cx="3493646" cy="451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3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4303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8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2133600"/>
          <a:ext cx="8763000" cy="236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WUZLAM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Afro-</a:t>
                      </a:r>
                      <a:r>
                        <a:rPr lang="en-GB" sz="1400" u="none" strike="noStrike" dirty="0" err="1">
                          <a:effectLst/>
                        </a:rPr>
                        <a:t>Asiatic,Chadic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Niger-Congo,Bantoid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100.51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644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0.1192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0.8651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PODOKO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Afro-</a:t>
                      </a:r>
                      <a:r>
                        <a:rPr lang="en-GB" sz="1400" u="none" strike="noStrike" dirty="0" err="1">
                          <a:effectLst/>
                        </a:rPr>
                        <a:t>Asiatic,Chadic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104.23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0.1693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0.9158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TUPURI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Congo,Adamawa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NDANDA_SUD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99.78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0.0334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0.9055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WUZLAM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Niger-Congo,Bantoid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100.63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0.0124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0.9052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PODOKO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99.14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768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0.0314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WANDALA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101.98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0.0137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0.8032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4953000"/>
            <a:ext cx="836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Probably group1 are woman marrying into Bantoid groups as the latter expand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55900" y="1447800"/>
            <a:ext cx="370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Some examples of female floaters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594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831" y="5410200"/>
            <a:ext cx="456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African groups shifting entirely to Malgasy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7100" y="1447800"/>
            <a:ext cx="517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Whole-sale language shift: the case of Malagasy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2" y="2298700"/>
          <a:ext cx="8915398" cy="263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SHONA_2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103.29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1694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0.1608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0.1656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J62_RUNDI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100.56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2946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0.1464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0.1585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NGANGELA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98.92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3041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0.1874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0.1594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SANDAWE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Sandawe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_ANTAISAKA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94.66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2439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0.1217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0.1318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_ANTAISAKA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44.26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1617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0.1137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0.0240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30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832" y="838200"/>
            <a:ext cx="692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“Arabs” tend to have large </a:t>
            </a:r>
            <a:r>
              <a:rPr lang="en-US" sz="2400" dirty="0" err="1"/>
              <a:t>mtDNA</a:t>
            </a:r>
            <a:r>
              <a:rPr lang="en-US" sz="2400" dirty="0"/>
              <a:t> distances and small</a:t>
            </a:r>
          </a:p>
          <a:p>
            <a:pPr algn="ctr"/>
            <a:r>
              <a:rPr lang="en-US" sz="2400" dirty="0"/>
              <a:t>linguistic distances, implying directed female floaters</a:t>
            </a:r>
          </a:p>
          <a:p>
            <a:pPr algn="ctr"/>
            <a:r>
              <a:rPr lang="en-US" sz="2400" dirty="0"/>
              <a:t>or whole-sale language shift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2" y="2514600"/>
          <a:ext cx="8762997" cy="265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</a:t>
                      </a:r>
                    </a:p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</a:t>
                      </a:r>
                    </a:p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Shuwa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Dubai Arab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Arab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</a:t>
                      </a:r>
                      <a:r>
                        <a:rPr lang="en-GB" sz="1400" b="1" u="none" strike="noStrike" dirty="0" err="1">
                          <a:effectLst/>
                        </a:rPr>
                        <a:t>Copte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Iraq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Israel Druze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Jordania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Morocco Arab </a:t>
                      </a:r>
                      <a:r>
                        <a:rPr lang="en-GB" sz="1400" b="1" u="none" strike="noStrike" dirty="0" err="1">
                          <a:effectLst/>
                        </a:rPr>
                        <a:t>Figuig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 </a:t>
                      </a:r>
                      <a:r>
                        <a:rPr lang="en-GB" sz="1400" b="1" u="none" strike="noStrike" dirty="0" err="1">
                          <a:effectLst/>
                        </a:rPr>
                        <a:t>Shuwa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Dubai Arab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0.8235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Arab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</a:t>
                      </a:r>
                      <a:r>
                        <a:rPr lang="en-GB" sz="1400" b="1" u="none" strike="noStrike" dirty="0" err="1">
                          <a:effectLst/>
                        </a:rPr>
                        <a:t>Copte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Iraq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0.8723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0.8780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0.8462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0.8587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Israel Druze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0.7595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0.7664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Jordania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0.7182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0.7307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0.7590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0.7531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Morocco Arab </a:t>
                      </a:r>
                      <a:r>
                        <a:rPr lang="en-GB" sz="1400" b="1" u="none" strike="noStrike" dirty="0" err="1">
                          <a:effectLst/>
                        </a:rPr>
                        <a:t>Figuig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0.8692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Yemen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0.8182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0.8318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7342" y="5250934"/>
            <a:ext cx="647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Linguistic distances between 31.44 and 67.31 </a:t>
            </a:r>
            <a:r>
              <a:rPr lang="en-GB" dirty="0">
                <a:latin typeface="Times New Roman"/>
                <a:cs typeface="Times New Roman"/>
              </a:rPr>
              <a:t>— varieties of Arabic</a:t>
            </a:r>
          </a:p>
          <a:p>
            <a:r>
              <a:rPr lang="de-DE" dirty="0">
                <a:latin typeface="Times New Roman"/>
                <a:cs typeface="Times New Roman"/>
              </a:rPr>
              <a:t>(here using all data for which mtDNA and languages are available,</a:t>
            </a:r>
          </a:p>
          <a:p>
            <a:r>
              <a:rPr lang="de-DE" dirty="0">
                <a:latin typeface="Times New Roman"/>
                <a:cs typeface="Times New Roman"/>
              </a:rPr>
              <a:t>not just those for which y chromosome data is also available)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41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5600" y="2601120"/>
          <a:ext cx="8352424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YEMEN_SANAANI_ARABIC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IRAQ_MUSLIM_BAGHDAD_ARABIC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YEMEN_SANAANI_ARABIC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CAIRO_ARABIC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CAIRO_ARABIC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IRAQ_MUSLIM_BAGHDAD_ARABIC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300" y="1041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Looking at speakers of Arabic for which all three distances are available – y chromosome distances tend to be small suggesting female floaters at least in this case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56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1552" y="420128"/>
            <a:ext cx="4238114" cy="326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/>
          <p:nvPr/>
        </p:nvSpPr>
        <p:spPr>
          <a:xfrm>
            <a:off x="173663" y="908720"/>
            <a:ext cx="4718690" cy="49058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Uniparental markers</a:t>
            </a:r>
          </a:p>
          <a:p>
            <a:pPr>
              <a:defRPr sz="1800"/>
            </a:pPr>
            <a:r>
              <a:rPr lang="fr-FR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Mitochondrial DNA: maternal lineages</a:t>
            </a:r>
          </a:p>
          <a:p>
            <a:pPr>
              <a:defRPr sz="1800"/>
            </a:pPr>
            <a:r>
              <a:rPr lang="fr-FR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Non recombinant Y-chromosome: paternal lineages</a:t>
            </a: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Biparental markers</a:t>
            </a:r>
          </a:p>
          <a:p>
            <a:pPr>
              <a:defRPr sz="1800"/>
            </a:pPr>
            <a:r>
              <a:rPr lang="fr-FR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Unique mutations (ex: SNP) on the autosomes</a:t>
            </a: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Genome-wide data</a:t>
            </a:r>
          </a:p>
          <a:p>
            <a:pPr>
              <a:defRPr sz="1800"/>
            </a:pPr>
            <a:r>
              <a:rPr lang="fr-FR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Millions of mutations across the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8216" t="38543"/>
          <a:stretch>
            <a:fillRect/>
          </a:stretch>
        </p:blipFill>
        <p:spPr>
          <a:xfrm>
            <a:off x="4567200" y="4400046"/>
            <a:ext cx="4403137" cy="204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0"/>
          <p:cNvSpPr/>
          <p:nvPr/>
        </p:nvSpPr>
        <p:spPr>
          <a:xfrm>
            <a:off x="4067944" y="3698581"/>
            <a:ext cx="4650319" cy="458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1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Median Joining network for STR haplotypes of one haplogroup among 22 Peruvian and Bolivian populations. (Sandoval et al., 2013)</a:t>
            </a:r>
          </a:p>
        </p:txBody>
      </p:sp>
      <p:sp>
        <p:nvSpPr>
          <p:cNvPr id="6" name="TextBox 11"/>
          <p:cNvSpPr/>
          <p:nvPr/>
        </p:nvSpPr>
        <p:spPr>
          <a:xfrm>
            <a:off x="4427984" y="6389951"/>
            <a:ext cx="4403136" cy="520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1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ancestry proportions in Native Mexicans at K = 9.</a:t>
            </a:r>
          </a:p>
          <a:p>
            <a:pPr algn="ctr">
              <a:defRPr sz="1800"/>
            </a:pPr>
            <a:r>
              <a:rPr lang="fr-FR" sz="1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(Moreno-Estrada et al. 2014)</a:t>
            </a:r>
          </a:p>
        </p:txBody>
      </p:sp>
      <p:sp>
        <p:nvSpPr>
          <p:cNvPr id="7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6685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Bringing typological features into the mix</a:t>
            </a:r>
          </a:p>
          <a:p>
            <a:pPr lvl="1"/>
            <a:r>
              <a:rPr lang="de-DE" dirty="0"/>
              <a:t>Female floaters shifting language and whole-sale language shift are expected to result in substrate effects and eventually linguistic IBD effect in typology, which is exactly what we find</a:t>
            </a:r>
          </a:p>
          <a:p>
            <a:pPr lvl="1"/>
            <a:r>
              <a:rPr lang="de-DE" dirty="0"/>
              <a:t>So we should study the distribution of typological features in conjunction with genetics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8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5463100"/>
            <a:ext cx="324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Typological curve monotonic like</a:t>
            </a:r>
          </a:p>
          <a:p>
            <a:r>
              <a:rPr lang="de-DE" dirty="0"/>
              <a:t>the mt curve (and continues to</a:t>
            </a:r>
          </a:p>
          <a:p>
            <a:r>
              <a:rPr lang="de-DE" dirty="0"/>
              <a:t>rise beyond 5000 km)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6180" y="4666300"/>
            <a:ext cx="2428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(from Holman et al. 2007: 397)</a:t>
            </a: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602837"/>
            <a:ext cx="4391024" cy="31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00" y="1143000"/>
            <a:ext cx="4142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/>
              <a:t>Typological (WALS) distances as a function of geography</a:t>
            </a:r>
            <a:endParaRPr lang="en-GB" sz="135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990600"/>
            <a:ext cx="4544088" cy="453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300" y="5448300"/>
            <a:ext cx="454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mt curve monotonic and steep up to ~5000 km </a:t>
            </a:r>
          </a:p>
          <a:p>
            <a:r>
              <a:rPr lang="de-DE" dirty="0"/>
              <a:t>ysnp curve non-monotonic and less steep</a:t>
            </a:r>
          </a:p>
          <a:p>
            <a:r>
              <a:rPr lang="de-DE" dirty="0">
                <a:sym typeface="Wingdings" panose="05000000000000000000" pitchFamily="2" charset="2"/>
              </a:rPr>
              <a:t> mt data give a better areal signal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0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Expand the genetic database and make it generally available along with good metadata.</a:t>
            </a:r>
          </a:p>
          <a:p>
            <a:r>
              <a:rPr lang="en-US" dirty="0"/>
              <a:t>Include typology.</a:t>
            </a:r>
          </a:p>
          <a:p>
            <a:r>
              <a:rPr lang="en-US" dirty="0"/>
              <a:t>Develop a better geographical distance measure.</a:t>
            </a:r>
          </a:p>
          <a:p>
            <a:r>
              <a:rPr lang="en-US" dirty="0"/>
              <a:t>Develop some numerical cut-off for treating a certain combination of linguistic, genetic, and geographical distances as indicative of one or the other type of contact.</a:t>
            </a:r>
          </a:p>
          <a:p>
            <a:r>
              <a:rPr lang="en-US" dirty="0"/>
              <a:t>Develop visualizations along the lines of the map highlighting language-</a:t>
            </a:r>
            <a:r>
              <a:rPr lang="en-US" dirty="0" err="1"/>
              <a:t>mtDNA</a:t>
            </a:r>
            <a:r>
              <a:rPr lang="en-US" dirty="0"/>
              <a:t> mismatches.</a:t>
            </a:r>
          </a:p>
          <a:p>
            <a:r>
              <a:rPr lang="en-US" dirty="0"/>
              <a:t>Model processes of gene flow, language contact, and migration through simulations.</a:t>
            </a:r>
          </a:p>
          <a:p>
            <a:r>
              <a:rPr lang="en-US" dirty="0"/>
              <a:t>Quantify the amount of language shift in prehistory.</a:t>
            </a:r>
          </a:p>
        </p:txBody>
      </p:sp>
    </p:spTree>
    <p:extLst>
      <p:ext uri="{BB962C8B-B14F-4D97-AF65-F5344CB8AC3E}">
        <p14:creationId xmlns:p14="http://schemas.microsoft.com/office/powerpoint/2010/main" val="1483777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Belle, Elise M. S. and Guido </a:t>
            </a:r>
            <a:r>
              <a:rPr lang="en-US" dirty="0" err="1"/>
              <a:t>Barbujani</a:t>
            </a:r>
            <a:r>
              <a:rPr lang="en-US" dirty="0"/>
              <a:t>. 2007. Worldwide analysis of multiple microsatellites: Language diversity has a detectable influence on DNA diversity. </a:t>
            </a:r>
            <a:r>
              <a:rPr lang="en-US" i="1" dirty="0"/>
              <a:t>American Journal of Physical Anthropology</a:t>
            </a:r>
            <a:r>
              <a:rPr lang="en-US" dirty="0"/>
              <a:t> 133:1137-1146.</a:t>
            </a:r>
          </a:p>
          <a:p>
            <a:r>
              <a:rPr lang="en-US" dirty="0" err="1"/>
              <a:t>Cavalli</a:t>
            </a:r>
            <a:r>
              <a:rPr lang="en-US" dirty="0"/>
              <a:t>-Sforza, L. L., Erich Minch, and J. L. Mountain. 1992. Coevolution of genes and languages revisited. </a:t>
            </a:r>
            <a:r>
              <a:rPr lang="en-US" i="1" dirty="0"/>
              <a:t>Proceedings of the National Academy of Sciences of the U.S.A. </a:t>
            </a:r>
            <a:r>
              <a:rPr lang="en-US" dirty="0"/>
              <a:t>89(12): 5620-5624</a:t>
            </a:r>
            <a:r>
              <a:rPr lang="en-US" i="1" dirty="0"/>
              <a:t>.</a:t>
            </a:r>
          </a:p>
          <a:p>
            <a:r>
              <a:rPr lang="en-US" dirty="0"/>
              <a:t>Holman, Eric W., Christian Schulze, Dietrich Stauffer, and </a:t>
            </a:r>
            <a:r>
              <a:rPr lang="en-US" dirty="0" err="1"/>
              <a:t>Søren</a:t>
            </a:r>
            <a:r>
              <a:rPr lang="en-US" dirty="0"/>
              <a:t> Wichmann. 2007. On the relation between structural diversity and geographical distance among languages: observations and computer simulations. </a:t>
            </a:r>
            <a:r>
              <a:rPr lang="en-US" i="1" dirty="0"/>
              <a:t>Linguistic Typology</a:t>
            </a:r>
            <a:r>
              <a:rPr lang="en-US" dirty="0"/>
              <a:t> 11.2: 395-423.</a:t>
            </a:r>
          </a:p>
          <a:p>
            <a:r>
              <a:rPr lang="en-US" dirty="0" err="1"/>
              <a:t>Roewer</a:t>
            </a:r>
            <a:r>
              <a:rPr lang="en-US" dirty="0"/>
              <a:t> et al. 2014 Continent-wide decoupling of Y-chromosomal genetic variation from language and geography in Native South Americans. </a:t>
            </a:r>
            <a:r>
              <a:rPr lang="en-US" i="1" dirty="0"/>
              <a:t>PLOS Genetics</a:t>
            </a:r>
            <a:r>
              <a:rPr lang="en-US" dirty="0"/>
              <a:t> 9(4):e1003460.</a:t>
            </a:r>
            <a:endParaRPr lang="en-US" i="1" dirty="0"/>
          </a:p>
          <a:p>
            <a:r>
              <a:rPr lang="en-US" dirty="0" err="1"/>
              <a:t>Wichmann</a:t>
            </a:r>
            <a:r>
              <a:rPr lang="en-US" dirty="0"/>
              <a:t>, </a:t>
            </a:r>
            <a:r>
              <a:rPr lang="en-US" dirty="0" err="1"/>
              <a:t>Søren</a:t>
            </a:r>
            <a:r>
              <a:rPr lang="en-US" dirty="0"/>
              <a:t>, Eric W. Holman, </a:t>
            </a:r>
            <a:r>
              <a:rPr lang="en-US" dirty="0" err="1"/>
              <a:t>Dik</a:t>
            </a:r>
            <a:r>
              <a:rPr lang="en-US" dirty="0"/>
              <a:t> Bakker, and Cecil H. Brown. 2010. Evaluating linguistic distance measures. </a:t>
            </a:r>
            <a:r>
              <a:rPr lang="en-US" i="1" dirty="0" err="1"/>
              <a:t>Physica</a:t>
            </a:r>
            <a:r>
              <a:rPr lang="en-US" i="1" dirty="0"/>
              <a:t> A.</a:t>
            </a:r>
            <a:r>
              <a:rPr lang="en-US" dirty="0"/>
              <a:t> 389: 3632-3639.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76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1478" y="954936"/>
            <a:ext cx="3396785" cy="261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/>
          <p:nvPr/>
        </p:nvSpPr>
        <p:spPr>
          <a:xfrm>
            <a:off x="489174" y="1216204"/>
            <a:ext cx="6727281" cy="38148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Uniparental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markers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Mitochondrial DNA: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maternal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lineages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Non recombinant Y-chromosome: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paternal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lineages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Biparental markers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Unique mutations (ex: SNP) on the autosomes</a:t>
            </a: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Genome-wide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data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Millions of mutations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across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8216" t="38543"/>
          <a:stretch>
            <a:fillRect/>
          </a:stretch>
        </p:blipFill>
        <p:spPr>
          <a:xfrm>
            <a:off x="5384828" y="4286434"/>
            <a:ext cx="3235796" cy="15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0"/>
          <p:cNvSpPr/>
          <p:nvPr/>
        </p:nvSpPr>
        <p:spPr>
          <a:xfrm>
            <a:off x="5321478" y="3698581"/>
            <a:ext cx="3396785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Median Joining network for STR haplotypes of one haplogroup among 22 Peruvian and Bolivian populations. (Sandoval et al., 2013)</a:t>
            </a:r>
          </a:p>
        </p:txBody>
      </p:sp>
      <p:sp>
        <p:nvSpPr>
          <p:cNvPr id="6" name="TextBox 11"/>
          <p:cNvSpPr/>
          <p:nvPr/>
        </p:nvSpPr>
        <p:spPr>
          <a:xfrm>
            <a:off x="5384828" y="5853064"/>
            <a:ext cx="3333434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ancestry proportions in Native Mexicans at K = 9.</a:t>
            </a:r>
          </a:p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(Moreno-Estrada et al. 2014)</a:t>
            </a:r>
          </a:p>
        </p:txBody>
      </p:sp>
      <p:sp>
        <p:nvSpPr>
          <p:cNvPr id="7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 markers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174" y="1216204"/>
            <a:ext cx="4463826" cy="841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2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sz="2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sz="2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</a:t>
            </a:r>
            <a:endParaRPr lang="fr-FR" sz="22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47864" y="458593"/>
            <a:ext cx="5714646" cy="6099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3"/>
          <p:cNvSpPr/>
          <p:nvPr/>
        </p:nvSpPr>
        <p:spPr>
          <a:xfrm>
            <a:off x="2407336" y="5912177"/>
            <a:ext cx="3666516" cy="6460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Neighbour-joining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tree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based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Fst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relating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Native American to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selected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non-American populations. (Reich et al., 2012)</a:t>
            </a:r>
          </a:p>
        </p:txBody>
      </p:sp>
      <p:sp>
        <p:nvSpPr>
          <p:cNvPr id="5" name="TextBox 9"/>
          <p:cNvSpPr/>
          <p:nvPr/>
        </p:nvSpPr>
        <p:spPr>
          <a:xfrm>
            <a:off x="489500" y="1380803"/>
            <a:ext cx="3592063" cy="44418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Language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is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strong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cultural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constraint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to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flow.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BUT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are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geography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history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religion, etc.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All studies on correlations between genetic data and linguistic diversity have relied on linguistic phylogenetic trees (ex : Greenberg, Ruhlen) from which classes or distances were infered.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888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/>
              <a:t>Earlier approaches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1" y="-193"/>
            <a:ext cx="4115250" cy="68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Cavalli</a:t>
            </a:r>
            <a:r>
              <a:rPr lang="en-US" dirty="0"/>
              <a:t>-Sforza et al. (1992)</a:t>
            </a:r>
          </a:p>
        </p:txBody>
      </p:sp>
    </p:spTree>
    <p:extLst>
      <p:ext uri="{BB962C8B-B14F-4D97-AF65-F5344CB8AC3E}">
        <p14:creationId xmlns:p14="http://schemas.microsoft.com/office/powerpoint/2010/main" val="391097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/>
              <a:t>Earlier approaches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1" y="-193"/>
            <a:ext cx="4115250" cy="68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Cavalli</a:t>
            </a:r>
            <a:r>
              <a:rPr lang="en-US" dirty="0"/>
              <a:t>-Sforza et al. (1992)</a:t>
            </a:r>
          </a:p>
        </p:txBody>
      </p:sp>
      <p:sp>
        <p:nvSpPr>
          <p:cNvPr id="5" name="Oval 4"/>
          <p:cNvSpPr/>
          <p:nvPr/>
        </p:nvSpPr>
        <p:spPr>
          <a:xfrm>
            <a:off x="6910742" y="1250079"/>
            <a:ext cx="228600" cy="50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39079" y="3761631"/>
            <a:ext cx="334694" cy="50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9127" y="3067845"/>
            <a:ext cx="789191" cy="23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05223" y="4902740"/>
            <a:ext cx="789191" cy="23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06475" y="6486580"/>
            <a:ext cx="228600" cy="3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91563" y="6346372"/>
            <a:ext cx="228600" cy="3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Belle and </a:t>
            </a:r>
            <a:r>
              <a:rPr lang="en-US" dirty="0" err="1"/>
              <a:t>Barbujani</a:t>
            </a:r>
            <a:r>
              <a:rPr lang="en-US" dirty="0"/>
              <a:t> (2007) define four linguistic distances: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1: different language, same family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2: different family, same branch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3: different branch, same phylum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4: different phyla (using two alternative </a:t>
            </a:r>
          </a:p>
          <a:p>
            <a:pPr marL="457200" lvl="1" indent="0">
              <a:buNone/>
            </a:pPr>
            <a:r>
              <a:rPr lang="en-US" dirty="0"/>
              <a:t>                   classifications: </a:t>
            </a:r>
            <a:r>
              <a:rPr lang="en-US" dirty="0" err="1"/>
              <a:t>Ruhlen</a:t>
            </a:r>
            <a:r>
              <a:rPr lang="en-US" dirty="0"/>
              <a:t> and </a:t>
            </a:r>
            <a:r>
              <a:rPr lang="en-US" i="1" dirty="0" err="1"/>
              <a:t>Ethnologue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666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2179</Words>
  <Application>Microsoft Office PowerPoint</Application>
  <PresentationFormat>全屏显示(4:3)</PresentationFormat>
  <Paragraphs>532</Paragraphs>
  <Slides>43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宋体</vt:lpstr>
      <vt:lpstr>Microsoft YaHei</vt:lpstr>
      <vt:lpstr>Arial</vt:lpstr>
      <vt:lpstr>Calibri</vt:lpstr>
      <vt:lpstr>Mangal</vt:lpstr>
      <vt:lpstr>Times New Roman</vt:lpstr>
      <vt:lpstr>Wingdings</vt:lpstr>
      <vt:lpstr>Office Theme</vt:lpstr>
      <vt:lpstr>Søren Wichmann Leiden University Centre for Linguistics</vt:lpstr>
      <vt:lpstr>PowerPoint 演示文稿</vt:lpstr>
      <vt:lpstr>Caveats</vt:lpstr>
      <vt:lpstr>PowerPoint 演示文稿</vt:lpstr>
      <vt:lpstr>PowerPoint 演示文稿</vt:lpstr>
      <vt:lpstr>PowerPoint 演示文稿</vt:lpstr>
      <vt:lpstr>Earlier approaches</vt:lpstr>
      <vt:lpstr>Earlier approaches</vt:lpstr>
      <vt:lpstr>PowerPoint 演示文稿</vt:lpstr>
      <vt:lpstr>PowerPoint 演示文稿</vt:lpstr>
      <vt:lpstr>PowerPoint 演示文稿</vt:lpstr>
      <vt:lpstr>Our data</vt:lpstr>
      <vt:lpstr>PowerPoint 演示文稿</vt:lpstr>
      <vt:lpstr>PowerPoint 演示文稿</vt:lpstr>
      <vt:lpstr>PowerPoint 演示文稿</vt:lpstr>
      <vt:lpstr>Approaching the outliers</vt:lpstr>
      <vt:lpstr>Theoretical possibilities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Actual data</vt:lpstr>
      <vt:lpstr>PowerPoint 演示文稿</vt:lpstr>
      <vt:lpstr>Putting back the ‚situation labels‘ back on the graph...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Future work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Søren Wichmann (MPI-EVA)</dc:title>
  <dc:creator>Wichmann</dc:creator>
  <cp:lastModifiedBy>ran</cp:lastModifiedBy>
  <cp:revision>101</cp:revision>
  <dcterms:created xsi:type="dcterms:W3CDTF">2016-06-17T10:35:30Z</dcterms:created>
  <dcterms:modified xsi:type="dcterms:W3CDTF">2018-11-03T08:31:37Z</dcterms:modified>
</cp:coreProperties>
</file>